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64" r:id="rId3"/>
    <p:sldId id="265" r:id="rId4"/>
    <p:sldId id="280" r:id="rId5"/>
    <p:sldId id="272" r:id="rId6"/>
    <p:sldId id="273" r:id="rId7"/>
    <p:sldId id="274" r:id="rId8"/>
    <p:sldId id="275" r:id="rId9"/>
    <p:sldId id="281" r:id="rId10"/>
    <p:sldId id="276" r:id="rId11"/>
    <p:sldId id="277" r:id="rId12"/>
    <p:sldId id="278" r:id="rId13"/>
    <p:sldId id="279" r:id="rId14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3760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6AF8E0A-42AC-438C-A3B3-5F8F0E8DA621}" type="datetimeFigureOut">
              <a:rPr lang="it-IT"/>
              <a:pPr>
                <a:defRPr/>
              </a:pPr>
              <a:t>30/05/2016</a:t>
            </a:fld>
            <a:endParaRPr lang="it-IT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DCD9CA4-A968-448C-B0B0-4CD7A318DF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26FCFD-43D6-4CA3-83ED-406D8406E34D}" type="datetimeFigureOut">
              <a:rPr lang="it-IT"/>
              <a:pPr>
                <a:defRPr/>
              </a:pPr>
              <a:t>30/05/2016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094699-BCB6-4616-9D69-40AE12BC07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54063"/>
            <a:ext cx="4960937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54063"/>
            <a:ext cx="4960937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54063"/>
            <a:ext cx="4960937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54063"/>
            <a:ext cx="4960937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54063"/>
            <a:ext cx="4960937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502C5-23A3-4CB2-A154-7E420FAA97C9}" type="datetimeFigureOut">
              <a:rPr lang="it-IT"/>
              <a:pPr>
                <a:defRPr/>
              </a:pPr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0901E-CFC3-4AA1-9E2A-EFA1A4CBF3B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CCDC8-B547-4BA2-885D-43F2E3405219}" type="datetimeFigureOut">
              <a:rPr lang="it-IT"/>
              <a:pPr>
                <a:defRPr/>
              </a:pPr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3862A-DB05-4AD8-810F-716D5786E19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5889B-2E3F-47E0-853F-48FE2A220564}" type="datetimeFigureOut">
              <a:rPr lang="it-IT"/>
              <a:pPr>
                <a:defRPr/>
              </a:pPr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B30FE-E6D5-4C4F-93F2-8F3458B7A8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C7179-D7EB-41F7-9A29-69196952E5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C45AF-96EA-4AFB-93E0-056E850E77A6}" type="datetimeFigureOut">
              <a:rPr lang="it-IT"/>
              <a:pPr>
                <a:defRPr/>
              </a:pPr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D50B0-8194-4880-8D43-C84611484B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C9142-5D75-4E5D-ADF2-3E68CD13AF9D}" type="datetimeFigureOut">
              <a:rPr lang="it-IT"/>
              <a:pPr>
                <a:defRPr/>
              </a:pPr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5B12-203E-48D9-AD22-3AFFD72900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007AB-8921-46BE-975B-F303BF0CB8C4}" type="datetimeFigureOut">
              <a:rPr lang="it-IT"/>
              <a:pPr>
                <a:defRPr/>
              </a:pPr>
              <a:t>30/05/2016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C2FCA-5866-4EDF-BA2E-644149D920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4B95F-CB44-485B-A5AC-4939A99E23C8}" type="datetimeFigureOut">
              <a:rPr lang="it-IT"/>
              <a:pPr>
                <a:defRPr/>
              </a:pPr>
              <a:t>30/05/2016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C9F18-8304-4CC3-AD1B-AEB4A99EAE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5666-16D8-4ACD-87FE-38E9B016D902}" type="datetimeFigureOut">
              <a:rPr lang="it-IT"/>
              <a:pPr>
                <a:defRPr/>
              </a:pPr>
              <a:t>30/05/2016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F603A-BB9E-4CA7-81F7-6522EB83B1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41E29-4348-402E-BFA4-D39BA01FD414}" type="datetimeFigureOut">
              <a:rPr lang="it-IT"/>
              <a:pPr>
                <a:defRPr/>
              </a:pPr>
              <a:t>30/05/2016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E3B8E-266C-4076-A43F-EBB306DCE1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7CB6E-CA14-4C30-88EE-DB8B2F508E2C}" type="datetimeFigureOut">
              <a:rPr lang="it-IT"/>
              <a:pPr>
                <a:defRPr/>
              </a:pPr>
              <a:t>30/05/2016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D9A9E-E270-463C-83F8-6AC88E6704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74806-9F50-4A4D-8002-5288D60C362A}" type="datetimeFigureOut">
              <a:rPr lang="it-IT"/>
              <a:pPr>
                <a:defRPr/>
              </a:pPr>
              <a:t>30/05/2016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D2CF6-8605-46BE-B838-F766B42B81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A07024-4BA4-46C7-8AE5-FD10BFA11CD5}" type="datetimeFigureOut">
              <a:rPr lang="it-IT"/>
              <a:pPr>
                <a:defRPr/>
              </a:pPr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718EE1-12E4-4B2A-BF56-92DCBAF8F4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 sz="1800">
              <a:latin typeface="Calibri" pitchFamily="34" charset="0"/>
            </a:endParaRPr>
          </a:p>
        </p:txBody>
      </p:sp>
      <p:sp>
        <p:nvSpPr>
          <p:cNvPr id="16386" name="AutoShape 6"/>
          <p:cNvSpPr>
            <a:spLocks noChangeArrowheads="1"/>
          </p:cNvSpPr>
          <p:nvPr/>
        </p:nvSpPr>
        <p:spPr bwMode="auto">
          <a:xfrm>
            <a:off x="2124075" y="1700213"/>
            <a:ext cx="5184775" cy="43195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EAEAEA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16387" name="Immagin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287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subTitle"/>
          </p:nvPr>
        </p:nvSpPr>
        <p:spPr>
          <a:xfrm>
            <a:off x="0" y="2205038"/>
            <a:ext cx="8964613" cy="1273175"/>
          </a:xfrm>
        </p:spPr>
        <p:txBody>
          <a:bodyPr anchor="t">
            <a:normAutofit/>
          </a:bodyPr>
          <a:lstStyle/>
          <a:p>
            <a:pPr eaLnBrk="1" hangingPunct="1">
              <a:lnSpc>
                <a:spcPct val="60000"/>
              </a:lnSpc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t-IT" sz="700" b="1" smtClean="0">
              <a:solidFill>
                <a:srgbClr val="558ED5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t-IT" sz="7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40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SEAFUTURE &amp; MARITIME</a:t>
            </a: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40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 TECHNOLOGIES 2016</a:t>
            </a: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S&amp;MT2016</a:t>
            </a: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4000" b="1" smtClean="0">
                <a:solidFill>
                  <a:srgbClr val="FF0000"/>
                </a:solidFill>
                <a:latin typeface="Arial" charset="0"/>
                <a:ea typeface="SimSun" pitchFamily="2" charset="-122"/>
                <a:cs typeface="Arial" charset="0"/>
              </a:rPr>
              <a:t>UN PRE BILANCIO</a:t>
            </a:r>
            <a:r>
              <a:rPr lang="it-IT" sz="40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 </a:t>
            </a: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DI FEED-BACK DALLE AZIENDE </a:t>
            </a: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pic>
        <p:nvPicPr>
          <p:cNvPr id="16389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6092825"/>
            <a:ext cx="84963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 sz="1800">
              <a:latin typeface="Calibri" pitchFamily="34" charset="0"/>
            </a:endParaRPr>
          </a:p>
        </p:txBody>
      </p:sp>
      <p:sp>
        <p:nvSpPr>
          <p:cNvPr id="26626" name="AutoShape 6"/>
          <p:cNvSpPr>
            <a:spLocks noChangeArrowheads="1"/>
          </p:cNvSpPr>
          <p:nvPr/>
        </p:nvSpPr>
        <p:spPr bwMode="auto">
          <a:xfrm>
            <a:off x="2051050" y="1557338"/>
            <a:ext cx="5184775" cy="43195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EAEAEA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26627" name="Immagin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287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subTitle"/>
          </p:nvPr>
        </p:nvSpPr>
        <p:spPr>
          <a:xfrm>
            <a:off x="0" y="1628775"/>
            <a:ext cx="9124950" cy="1271588"/>
          </a:xfrm>
        </p:spPr>
        <p:txBody>
          <a:bodyPr anchor="t">
            <a:normAutofit/>
          </a:bodyPr>
          <a:lstStyle/>
          <a:p>
            <a:pPr eaLnBrk="1" hangingPunct="1">
              <a:lnSpc>
                <a:spcPct val="60000"/>
              </a:lnSpc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t-IT" sz="700" b="1" smtClean="0">
              <a:solidFill>
                <a:srgbClr val="558ED5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t-IT" sz="7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4000" b="1" smtClean="0">
                <a:solidFill>
                  <a:srgbClr val="FF0000"/>
                </a:solidFill>
                <a:latin typeface="Arial" charset="0"/>
                <a:ea typeface="SimSun" pitchFamily="2" charset="-122"/>
                <a:cs typeface="Arial" charset="0"/>
              </a:rPr>
              <a:t>IN SINTESI S&amp;MT2016</a:t>
            </a: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t-IT" sz="2800" b="1" smtClean="0">
              <a:solidFill>
                <a:srgbClr val="FF0000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algn="l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	1) UNA MANIFESTAZIONE ALTAMENTE </a:t>
            </a:r>
          </a:p>
          <a:p>
            <a:pPr algn="l"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              PERFORMANTE</a:t>
            </a:r>
          </a:p>
          <a:p>
            <a:pPr algn="l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algn="l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	2) IN CUI LE AZIENDE SI SONO SENTITE</a:t>
            </a:r>
          </a:p>
          <a:p>
            <a:pPr algn="l"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              REALMENTE PROTAGONISTE DEL LORO</a:t>
            </a:r>
          </a:p>
          <a:p>
            <a:pPr algn="l"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              BUSINESS</a:t>
            </a:r>
          </a:p>
          <a:p>
            <a:pPr algn="l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algn="l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	3) CON RISULTATI ALL’ALTEZZA O </a:t>
            </a:r>
          </a:p>
          <a:p>
            <a:pPr algn="l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              SUPERIORI ALLE ASPETTATIVE</a:t>
            </a: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t-IT" sz="40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pic>
        <p:nvPicPr>
          <p:cNvPr id="2662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6092825"/>
            <a:ext cx="84963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 sz="1800">
              <a:latin typeface="Calibri" pitchFamily="34" charset="0"/>
            </a:endParaRPr>
          </a:p>
        </p:txBody>
      </p:sp>
      <p:sp>
        <p:nvSpPr>
          <p:cNvPr id="28674" name="AutoShape 6"/>
          <p:cNvSpPr>
            <a:spLocks noChangeArrowheads="1"/>
          </p:cNvSpPr>
          <p:nvPr/>
        </p:nvSpPr>
        <p:spPr bwMode="auto">
          <a:xfrm>
            <a:off x="2051050" y="1557338"/>
            <a:ext cx="5184775" cy="43195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EAEAEA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28675" name="Immagin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287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subTitle"/>
          </p:nvPr>
        </p:nvSpPr>
        <p:spPr>
          <a:xfrm>
            <a:off x="0" y="1628775"/>
            <a:ext cx="9124950" cy="1271588"/>
          </a:xfrm>
        </p:spPr>
        <p:txBody>
          <a:bodyPr anchor="t">
            <a:normAutofit/>
          </a:bodyPr>
          <a:lstStyle/>
          <a:p>
            <a:pPr eaLnBrk="1" hangingPunct="1">
              <a:lnSpc>
                <a:spcPct val="60000"/>
              </a:lnSpc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700" b="1" smtClean="0">
              <a:solidFill>
                <a:srgbClr val="558ED5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7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000" b="1" smtClean="0">
                <a:solidFill>
                  <a:srgbClr val="FF0000"/>
                </a:solidFill>
                <a:latin typeface="Arial" charset="0"/>
                <a:ea typeface="SimSun" pitchFamily="2" charset="-122"/>
                <a:cs typeface="Arial" charset="0"/>
              </a:rPr>
              <a:t>PUNTO DI FORZA DI S&amp;MT2016</a:t>
            </a: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algn="l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           LA PRESENZA DELLE MM ESTERE E DI </a:t>
            </a:r>
          </a:p>
          <a:p>
            <a:pPr algn="l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           IMPRESE QUALIFICATE CON LE QUALI </a:t>
            </a:r>
          </a:p>
          <a:p>
            <a:pPr algn="l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           SONO STATI REALIZZATI OLTRE </a:t>
            </a:r>
          </a:p>
          <a:p>
            <a:pPr algn="l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	  900 ADVANCED BILATERAL MEETING</a:t>
            </a:r>
          </a:p>
          <a:p>
            <a:pPr algn="l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algn="l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algn="l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40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pic>
        <p:nvPicPr>
          <p:cNvPr id="2867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3284538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6092825"/>
            <a:ext cx="84963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 sz="1800">
              <a:latin typeface="Calibri" pitchFamily="34" charset="0"/>
            </a:endParaRPr>
          </a:p>
        </p:txBody>
      </p:sp>
      <p:sp>
        <p:nvSpPr>
          <p:cNvPr id="30722" name="AutoShape 6"/>
          <p:cNvSpPr>
            <a:spLocks noChangeArrowheads="1"/>
          </p:cNvSpPr>
          <p:nvPr/>
        </p:nvSpPr>
        <p:spPr bwMode="auto">
          <a:xfrm>
            <a:off x="2051050" y="1557338"/>
            <a:ext cx="5184775" cy="43195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EAEAEA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30723" name="Immagin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287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0724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628775"/>
            <a:ext cx="9124950" cy="1271588"/>
          </a:xfrm>
        </p:spPr>
        <p:txBody>
          <a:bodyPr/>
          <a:lstStyle/>
          <a:p>
            <a:pPr marL="0" indent="0" algn="ctr" eaLnBrk="1" hangingPunct="1">
              <a:lnSpc>
                <a:spcPct val="60000"/>
              </a:lnSpc>
              <a:spcBef>
                <a:spcPts val="7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700" b="1" smtClean="0">
              <a:solidFill>
                <a:srgbClr val="558ED5"/>
              </a:solidFill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ts val="5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ts val="5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smtClean="0">
                <a:solidFill>
                  <a:srgbClr val="FF0000"/>
                </a:solidFill>
                <a:latin typeface="Arial" charset="0"/>
                <a:ea typeface="SimSun" pitchFamily="2" charset="-122"/>
                <a:cs typeface="Arial" charset="0"/>
              </a:rPr>
              <a:t>ULTERIORI RICADUTE ECONOMICHE POSITIVE</a:t>
            </a:r>
          </a:p>
          <a:p>
            <a:pPr marL="0" indent="0" algn="ctr" eaLnBrk="1" hangingPunct="1">
              <a:lnSpc>
                <a:spcPct val="60000"/>
              </a:lnSpc>
              <a:spcBef>
                <a:spcPts val="5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smtClean="0">
                <a:solidFill>
                  <a:srgbClr val="FF0000"/>
                </a:solidFill>
                <a:latin typeface="Arial" charset="0"/>
                <a:ea typeface="SimSun" pitchFamily="2" charset="-122"/>
                <a:cs typeface="Arial" charset="0"/>
              </a:rPr>
              <a:t>PER IL NS TERRITORIO</a:t>
            </a:r>
          </a:p>
          <a:p>
            <a:pPr marL="0" indent="0" algn="ctr" eaLnBrk="1" hangingPunct="1">
              <a:lnSpc>
                <a:spcPct val="60000"/>
              </a:lnSpc>
              <a:spcBef>
                <a:spcPts val="5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1" smtClean="0">
              <a:solidFill>
                <a:srgbClr val="FF0000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0" indent="0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	  ACCOGLIENZA TURISTICO-ALBERGHIERA</a:t>
            </a:r>
          </a:p>
          <a:p>
            <a:pPr marL="0" indent="0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           ED EXTRA ALBERGHIERA TRA </a:t>
            </a:r>
          </a:p>
          <a:p>
            <a:pPr marL="0" indent="0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           AFFITTACAMERE E B&amp;B DAL 23 AL 28 </a:t>
            </a:r>
          </a:p>
          <a:p>
            <a:pPr marL="0" indent="0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           MAGGIO 2016</a:t>
            </a:r>
          </a:p>
          <a:p>
            <a:pPr marL="0" indent="0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0" indent="0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	  6 HOTEL: LA SPEZIA-LERICI-SARZANA </a:t>
            </a:r>
          </a:p>
          <a:p>
            <a:pPr marL="0" indent="0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0" indent="0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	  200 WELCOME CARD OFFERTE </a:t>
            </a:r>
          </a:p>
          <a:p>
            <a:pPr marL="0" indent="0" eaLnBrk="1" hangingPunct="1">
              <a:lnSpc>
                <a:spcPct val="6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           DALL’AP DELLA SPEZIA PER GLI OSPITI</a:t>
            </a:r>
          </a:p>
          <a:p>
            <a:pPr marL="0" indent="0" algn="ctr" eaLnBrk="1" hangingPunct="1">
              <a:lnSpc>
                <a:spcPct val="60000"/>
              </a:lnSpc>
              <a:spcBef>
                <a:spcPts val="5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ts val="5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40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ts val="5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pic>
        <p:nvPicPr>
          <p:cNvPr id="3072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6092825"/>
            <a:ext cx="84963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299720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450850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5373688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 sz="1800">
              <a:latin typeface="Calibri" pitchFamily="34" charset="0"/>
            </a:endParaRPr>
          </a:p>
        </p:txBody>
      </p:sp>
      <p:sp>
        <p:nvSpPr>
          <p:cNvPr id="32770" name="AutoShape 6"/>
          <p:cNvSpPr>
            <a:spLocks noChangeArrowheads="1"/>
          </p:cNvSpPr>
          <p:nvPr/>
        </p:nvSpPr>
        <p:spPr bwMode="auto">
          <a:xfrm>
            <a:off x="2124075" y="1700213"/>
            <a:ext cx="5184775" cy="43195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EAEAEA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32771" name="Immagin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287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2772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89138"/>
            <a:ext cx="8964613" cy="1273175"/>
          </a:xfrm>
        </p:spPr>
        <p:txBody>
          <a:bodyPr/>
          <a:lstStyle/>
          <a:p>
            <a:pPr marL="0" indent="0" algn="ctr" eaLnBrk="1" hangingPunct="1">
              <a:lnSpc>
                <a:spcPct val="60000"/>
              </a:lnSpc>
              <a:spcBef>
                <a:spcPts val="7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700" b="1" smtClean="0">
              <a:solidFill>
                <a:srgbClr val="558ED5"/>
              </a:solidFill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ts val="5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7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ts val="5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40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ts val="5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0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SEAFUTURE &amp; MARITIME</a:t>
            </a:r>
          </a:p>
          <a:p>
            <a:pPr marL="0" indent="0" algn="ctr" eaLnBrk="1" hangingPunct="1">
              <a:lnSpc>
                <a:spcPct val="60000"/>
              </a:lnSpc>
              <a:spcBef>
                <a:spcPts val="5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0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 TECHNOLOGIES</a:t>
            </a: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ts val="5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40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ts val="5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0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VI ASPETTA ALLA </a:t>
            </a:r>
          </a:p>
          <a:p>
            <a:pPr marL="0" indent="0" algn="ctr" eaLnBrk="1" hangingPunct="1">
              <a:lnSpc>
                <a:spcPct val="60000"/>
              </a:lnSpc>
              <a:spcBef>
                <a:spcPts val="500"/>
              </a:spcBef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0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PROSSIMA EDIZIONE</a:t>
            </a:r>
          </a:p>
        </p:txBody>
      </p:sp>
      <p:pic>
        <p:nvPicPr>
          <p:cNvPr id="32773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6092825"/>
            <a:ext cx="84963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Immagin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287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8434" name="Rectangle 4"/>
          <p:cNvSpPr>
            <a:spLocks noGrp="1" noChangeArrowheads="1"/>
          </p:cNvSpPr>
          <p:nvPr>
            <p:ph type="subTitle"/>
          </p:nvPr>
        </p:nvSpPr>
        <p:spPr>
          <a:xfrm>
            <a:off x="0" y="1844675"/>
            <a:ext cx="9144000" cy="1800225"/>
          </a:xfrm>
        </p:spPr>
        <p:txBody>
          <a:bodyPr anchor="t"/>
          <a:lstStyle/>
          <a:p>
            <a:pPr eaLnBrk="1" hangingPunct="1">
              <a:lnSpc>
                <a:spcPct val="60000"/>
              </a:lnSpc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IL 70%</a:t>
            </a:r>
            <a:r>
              <a:rPr lang="it-IT" sz="40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 </a:t>
            </a:r>
          </a:p>
          <a:p>
            <a:pPr eaLnBrk="1" hangingPunct="1">
              <a:lnSpc>
                <a:spcPct val="60000"/>
              </a:lnSpc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DELLE AZIENDE </a:t>
            </a: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1" smtClean="0">
              <a:solidFill>
                <a:srgbClr val="FF0000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1" smtClean="0">
              <a:solidFill>
                <a:srgbClr val="FF0000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smtClean="0">
                <a:solidFill>
                  <a:srgbClr val="FF0000"/>
                </a:solidFill>
                <a:latin typeface="Arial" charset="0"/>
                <a:ea typeface="SimSun" pitchFamily="2" charset="-122"/>
                <a:cs typeface="Arial" charset="0"/>
              </a:rPr>
              <a:t>DICHIARANO CHE </a:t>
            </a:r>
            <a:endParaRPr lang="it-IT" sz="28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000" b="1" smtClean="0">
                <a:solidFill>
                  <a:srgbClr val="376092"/>
                </a:solidFill>
                <a:latin typeface="Arial" charset="0"/>
                <a:ea typeface="SimSun" pitchFamily="2" charset="-122"/>
                <a:cs typeface="Arial" charset="0"/>
              </a:rPr>
              <a:t>S&amp;MT2016</a:t>
            </a: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4000" b="1" smtClean="0">
              <a:solidFill>
                <a:srgbClr val="376092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000" b="1" smtClean="0">
                <a:solidFill>
                  <a:srgbClr val="FF0000"/>
                </a:solidFill>
                <a:latin typeface="Arial" charset="0"/>
                <a:ea typeface="SimSun" pitchFamily="2" charset="-122"/>
                <a:cs typeface="Arial" charset="0"/>
              </a:rPr>
              <a:t>é</a:t>
            </a: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000" b="1" smtClean="0">
                <a:solidFill>
                  <a:srgbClr val="FF0000"/>
                </a:solidFill>
                <a:latin typeface="Arial" charset="0"/>
                <a:ea typeface="SimSun" pitchFamily="2" charset="-122"/>
                <a:cs typeface="Arial" charset="0"/>
              </a:rPr>
              <a:t>“UN’INIZIATIVA VINCENTE”</a:t>
            </a: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800" b="1" smtClean="0">
              <a:solidFill>
                <a:srgbClr val="FF0000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800" b="1" smtClean="0">
              <a:solidFill>
                <a:srgbClr val="FF0000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eaLnBrk="1" hangingPunct="1">
              <a:lnSpc>
                <a:spcPct val="6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500" smtClean="0">
              <a:solidFill>
                <a:srgbClr val="4D4D4D"/>
              </a:solidFill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5445125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6092825"/>
            <a:ext cx="84963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Immagin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287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9458" name="CasellaDiTesto 3"/>
          <p:cNvSpPr txBox="1">
            <a:spLocks noChangeArrowheads="1"/>
          </p:cNvSpPr>
          <p:nvPr/>
        </p:nvSpPr>
        <p:spPr bwMode="auto">
          <a:xfrm>
            <a:off x="468313" y="1484313"/>
            <a:ext cx="8280400" cy="493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  <a:p>
            <a:pPr algn="ctr"/>
            <a:r>
              <a:rPr lang="it-IT" sz="4000" b="1">
                <a:solidFill>
                  <a:srgbClr val="FF0000"/>
                </a:solidFill>
                <a:ea typeface="SimSun" pitchFamily="2" charset="-122"/>
              </a:rPr>
              <a:t>QUESITI ALLE AZIENDE A RISPOSTA CHIUSA:</a:t>
            </a:r>
          </a:p>
          <a:p>
            <a:pPr algn="ctr"/>
            <a:endParaRPr lang="it-IT" sz="4000" b="1">
              <a:solidFill>
                <a:srgbClr val="FF0000"/>
              </a:solidFill>
              <a:ea typeface="SimSun" pitchFamily="2" charset="-122"/>
            </a:endParaRPr>
          </a:p>
          <a:p>
            <a:pPr>
              <a:buFontTx/>
              <a:buAutoNum type="arabicParenR"/>
            </a:pPr>
            <a:r>
              <a:rPr lang="it-IT" b="1">
                <a:solidFill>
                  <a:srgbClr val="376092"/>
                </a:solidFill>
                <a:ea typeface="SimSun" pitchFamily="2" charset="-122"/>
              </a:rPr>
              <a:t> COME GIUDICA LA 5 edizione di S&amp;MT2016?</a:t>
            </a:r>
          </a:p>
          <a:p>
            <a:endParaRPr lang="it-IT" b="1">
              <a:solidFill>
                <a:srgbClr val="376092"/>
              </a:solidFill>
              <a:ea typeface="SimSun" pitchFamily="2" charset="-122"/>
            </a:endParaRPr>
          </a:p>
          <a:p>
            <a:r>
              <a:rPr lang="it-IT" b="1">
                <a:solidFill>
                  <a:srgbClr val="376092"/>
                </a:solidFill>
                <a:ea typeface="SimSun" pitchFamily="2" charset="-122"/>
              </a:rPr>
              <a:t>2) COME VALUTA LA PARTECIPAZIONE DELLA SUA AZIENDA  A </a:t>
            </a:r>
          </a:p>
          <a:p>
            <a:r>
              <a:rPr lang="it-IT" b="1">
                <a:solidFill>
                  <a:srgbClr val="376092"/>
                </a:solidFill>
                <a:ea typeface="SimSun" pitchFamily="2" charset="-122"/>
              </a:rPr>
              <a:t>    S&amp;MT2016?</a:t>
            </a:r>
          </a:p>
          <a:p>
            <a:endParaRPr lang="it-IT" b="1">
              <a:solidFill>
                <a:srgbClr val="376092"/>
              </a:solidFill>
              <a:ea typeface="SimSun" pitchFamily="2" charset="-122"/>
            </a:endParaRPr>
          </a:p>
          <a:p>
            <a:r>
              <a:rPr lang="it-IT" b="1">
                <a:solidFill>
                  <a:srgbClr val="376092"/>
                </a:solidFill>
                <a:ea typeface="SimSun" pitchFamily="2" charset="-122"/>
              </a:rPr>
              <a:t>3) QUALITA’ DEI RAPPORTI AVVIATI RISPETTO ALLE </a:t>
            </a:r>
          </a:p>
          <a:p>
            <a:r>
              <a:rPr lang="it-IT" b="1">
                <a:solidFill>
                  <a:srgbClr val="376092"/>
                </a:solidFill>
                <a:ea typeface="SimSun" pitchFamily="2" charset="-122"/>
              </a:rPr>
              <a:t>    ASPETTATIVE</a:t>
            </a:r>
          </a:p>
          <a:p>
            <a:endParaRPr lang="it-IT" b="1">
              <a:solidFill>
                <a:srgbClr val="376092"/>
              </a:solidFill>
              <a:ea typeface="SimSun" pitchFamily="2" charset="-122"/>
            </a:endParaRPr>
          </a:p>
          <a:p>
            <a:endParaRPr lang="it-IT" b="1">
              <a:solidFill>
                <a:srgbClr val="376092"/>
              </a:solidFill>
              <a:ea typeface="SimSun" pitchFamily="2" charset="-122"/>
            </a:endParaRPr>
          </a:p>
        </p:txBody>
      </p:sp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092825"/>
            <a:ext cx="84963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Immagin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287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0482" name="CasellaDiTesto 3"/>
          <p:cNvSpPr txBox="1">
            <a:spLocks noChangeArrowheads="1"/>
          </p:cNvSpPr>
          <p:nvPr/>
        </p:nvSpPr>
        <p:spPr bwMode="auto">
          <a:xfrm>
            <a:off x="468313" y="1484313"/>
            <a:ext cx="8280400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  <a:p>
            <a:pPr algn="ctr"/>
            <a:r>
              <a:rPr lang="it-IT" sz="4000" b="1">
                <a:solidFill>
                  <a:srgbClr val="FF0000"/>
                </a:solidFill>
                <a:ea typeface="SimSun" pitchFamily="2" charset="-122"/>
              </a:rPr>
              <a:t>QUESITI ALLE AZIENDE A RISPOSTA APERTA:</a:t>
            </a:r>
          </a:p>
          <a:p>
            <a:pPr algn="ctr"/>
            <a:endParaRPr lang="it-IT" b="1">
              <a:solidFill>
                <a:srgbClr val="376092"/>
              </a:solidFill>
              <a:ea typeface="SimSun" pitchFamily="2" charset="-122"/>
            </a:endParaRPr>
          </a:p>
          <a:p>
            <a:pPr algn="ctr"/>
            <a:endParaRPr lang="it-IT" b="1">
              <a:solidFill>
                <a:srgbClr val="376092"/>
              </a:solidFill>
              <a:ea typeface="SimSun" pitchFamily="2" charset="-122"/>
            </a:endParaRPr>
          </a:p>
          <a:p>
            <a:r>
              <a:rPr lang="it-IT" b="1">
                <a:solidFill>
                  <a:srgbClr val="376092"/>
                </a:solidFill>
                <a:ea typeface="SimSun" pitchFamily="2" charset="-122"/>
              </a:rPr>
              <a:t>4) QUALI ELEMENTI L'HANNO COLPITA FAVOREVOLMENTE?</a:t>
            </a:r>
          </a:p>
          <a:p>
            <a:endParaRPr lang="it-IT" b="1">
              <a:solidFill>
                <a:srgbClr val="376092"/>
              </a:solidFill>
              <a:ea typeface="SimSun" pitchFamily="2" charset="-122"/>
            </a:endParaRPr>
          </a:p>
          <a:p>
            <a:r>
              <a:rPr lang="it-IT" b="1">
                <a:solidFill>
                  <a:srgbClr val="376092"/>
                </a:solidFill>
                <a:ea typeface="SimSun" pitchFamily="2" charset="-122"/>
              </a:rPr>
              <a:t>5) QUALI CRITICITA’ HA RISCONTRATO?</a:t>
            </a:r>
          </a:p>
          <a:p>
            <a:endParaRPr lang="it-IT" b="1">
              <a:solidFill>
                <a:srgbClr val="376092"/>
              </a:solidFill>
              <a:ea typeface="SimSun" pitchFamily="2" charset="-122"/>
            </a:endParaRPr>
          </a:p>
          <a:p>
            <a:r>
              <a:rPr lang="it-IT" b="1">
                <a:solidFill>
                  <a:srgbClr val="376092"/>
                </a:solidFill>
                <a:ea typeface="SimSun" pitchFamily="2" charset="-122"/>
              </a:rPr>
              <a:t>6) QUALI SUGGERIMENTI PER LA PROSSIMA EDIZIONE</a:t>
            </a:r>
          </a:p>
          <a:p>
            <a:endParaRPr lang="it-IT" b="1">
              <a:solidFill>
                <a:srgbClr val="376092"/>
              </a:solidFill>
              <a:ea typeface="SimSun" pitchFamily="2" charset="-122"/>
            </a:endParaRP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092825"/>
            <a:ext cx="84963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Immagin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287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1506" name="CasellaDiTesto 3"/>
          <p:cNvSpPr txBox="1">
            <a:spLocks noChangeArrowheads="1"/>
          </p:cNvSpPr>
          <p:nvPr/>
        </p:nvSpPr>
        <p:spPr bwMode="auto">
          <a:xfrm>
            <a:off x="0" y="1484313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rgbClr val="376092"/>
                </a:solidFill>
                <a:ea typeface="SimSun" pitchFamily="2" charset="-122"/>
              </a:rPr>
              <a:t>COME GIUDICA LA 5°EDIZIONE </a:t>
            </a:r>
          </a:p>
          <a:p>
            <a:pPr algn="ctr"/>
            <a:r>
              <a:rPr lang="it-IT" sz="2800" b="1">
                <a:solidFill>
                  <a:srgbClr val="376092"/>
                </a:solidFill>
                <a:ea typeface="SimSun" pitchFamily="2" charset="-122"/>
              </a:rPr>
              <a:t>DI S&amp;MT2016?</a:t>
            </a:r>
          </a:p>
        </p:txBody>
      </p:sp>
      <p:sp>
        <p:nvSpPr>
          <p:cNvPr id="21507" name="Rettangolo 4"/>
          <p:cNvSpPr>
            <a:spLocks noChangeArrowheads="1"/>
          </p:cNvSpPr>
          <p:nvPr/>
        </p:nvSpPr>
        <p:spPr bwMode="auto">
          <a:xfrm>
            <a:off x="0" y="4941888"/>
            <a:ext cx="91440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800" b="1">
                <a:solidFill>
                  <a:srgbClr val="376092"/>
                </a:solidFill>
                <a:ea typeface="SimSun" pitchFamily="2" charset="-122"/>
              </a:rPr>
              <a:t>LE AZIENDE INTERPELLATE IN QUESTA PRIMA FASE GIUDICANO </a:t>
            </a:r>
          </a:p>
          <a:p>
            <a:pPr algn="ctr"/>
            <a:r>
              <a:rPr lang="it-IT" sz="1800" b="1">
                <a:solidFill>
                  <a:srgbClr val="376092"/>
                </a:solidFill>
                <a:ea typeface="SimSun" pitchFamily="2" charset="-122"/>
              </a:rPr>
              <a:t>LA 5°EDIZIONE DI S&amp;MT 2016</a:t>
            </a:r>
            <a:endParaRPr lang="it-IT" sz="2800" b="1">
              <a:solidFill>
                <a:srgbClr val="376092"/>
              </a:solidFill>
              <a:ea typeface="SimSun" pitchFamily="2" charset="-122"/>
            </a:endParaRPr>
          </a:p>
          <a:p>
            <a:pPr algn="ctr"/>
            <a:r>
              <a:rPr lang="it-IT" sz="2800" b="1">
                <a:solidFill>
                  <a:srgbClr val="FF0000"/>
                </a:solidFill>
                <a:ea typeface="SimSun" pitchFamily="2" charset="-122"/>
              </a:rPr>
              <a:t>“PER IL 73,44% TRA BUONA E MOLTO BUONA”</a:t>
            </a:r>
          </a:p>
        </p:txBody>
      </p:sp>
      <p:pic>
        <p:nvPicPr>
          <p:cNvPr id="21508" name="Immagine 5"/>
          <p:cNvPicPr>
            <a:picLocks noChangeAspect="1"/>
          </p:cNvPicPr>
          <p:nvPr/>
        </p:nvPicPr>
        <p:blipFill>
          <a:blip r:embed="rId3" cstate="print"/>
          <a:srcRect l="14217" t="2625" r="2672" b="15181"/>
          <a:stretch>
            <a:fillRect/>
          </a:stretch>
        </p:blipFill>
        <p:spPr bwMode="auto">
          <a:xfrm>
            <a:off x="2124075" y="2636838"/>
            <a:ext cx="5184775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6092825"/>
            <a:ext cx="84963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Immagin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287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2530" name="Rettangolo 1"/>
          <p:cNvSpPr>
            <a:spLocks noChangeArrowheads="1"/>
          </p:cNvSpPr>
          <p:nvPr/>
        </p:nvSpPr>
        <p:spPr bwMode="auto">
          <a:xfrm>
            <a:off x="28575" y="1628775"/>
            <a:ext cx="9115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SzPts val="2000"/>
            </a:pPr>
            <a:r>
              <a:rPr lang="it-IT" sz="2800" b="1">
                <a:solidFill>
                  <a:srgbClr val="376092"/>
                </a:solidFill>
              </a:rPr>
              <a:t>COME VALUTA LA PARTECIPAZIONE </a:t>
            </a:r>
          </a:p>
          <a:p>
            <a:pPr algn="ctr">
              <a:buSzPts val="2000"/>
            </a:pPr>
            <a:r>
              <a:rPr lang="it-IT" sz="2800" b="1">
                <a:solidFill>
                  <a:srgbClr val="376092"/>
                </a:solidFill>
              </a:rPr>
              <a:t>DELLA SUA AZIENDA A S&amp;MT2016?</a:t>
            </a:r>
          </a:p>
        </p:txBody>
      </p:sp>
      <p:sp>
        <p:nvSpPr>
          <p:cNvPr id="22531" name="Rettangolo 8"/>
          <p:cNvSpPr>
            <a:spLocks noChangeArrowheads="1"/>
          </p:cNvSpPr>
          <p:nvPr/>
        </p:nvSpPr>
        <p:spPr bwMode="auto">
          <a:xfrm>
            <a:off x="0" y="5084763"/>
            <a:ext cx="91440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800" b="1">
                <a:solidFill>
                  <a:srgbClr val="376092"/>
                </a:solidFill>
                <a:ea typeface="SimSun" pitchFamily="2" charset="-122"/>
              </a:rPr>
              <a:t>LE AZIENDE CHE HANNO RISPOSTO VALUTANO </a:t>
            </a:r>
          </a:p>
          <a:p>
            <a:pPr algn="ctr"/>
            <a:r>
              <a:rPr lang="it-IT" sz="1800" b="1">
                <a:solidFill>
                  <a:srgbClr val="376092"/>
                </a:solidFill>
                <a:ea typeface="SimSun" pitchFamily="2" charset="-122"/>
              </a:rPr>
              <a:t>LA LORO PARTECIPAZIONE A S&amp;MT 2016</a:t>
            </a:r>
          </a:p>
          <a:p>
            <a:pPr algn="ctr"/>
            <a:r>
              <a:rPr lang="it-IT" sz="2800" b="1">
                <a:solidFill>
                  <a:srgbClr val="FF0000"/>
                </a:solidFill>
                <a:ea typeface="SimSun" pitchFamily="2" charset="-122"/>
              </a:rPr>
              <a:t>PER IL 72.86% TRA BUONA E MOLTO BUONA</a:t>
            </a:r>
          </a:p>
        </p:txBody>
      </p:sp>
      <p:pic>
        <p:nvPicPr>
          <p:cNvPr id="2253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092825"/>
            <a:ext cx="84963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Immagine 2"/>
          <p:cNvPicPr>
            <a:picLocks noChangeAspect="1"/>
          </p:cNvPicPr>
          <p:nvPr/>
        </p:nvPicPr>
        <p:blipFill>
          <a:blip r:embed="rId4" cstate="print"/>
          <a:srcRect l="21150" t="4037" r="2248" b="16747"/>
          <a:stretch>
            <a:fillRect/>
          </a:stretch>
        </p:blipFill>
        <p:spPr bwMode="auto">
          <a:xfrm>
            <a:off x="2051050" y="2636838"/>
            <a:ext cx="5545138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Immagin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287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3554" name="Rettangolo 1"/>
          <p:cNvSpPr>
            <a:spLocks noChangeArrowheads="1"/>
          </p:cNvSpPr>
          <p:nvPr/>
        </p:nvSpPr>
        <p:spPr bwMode="auto">
          <a:xfrm>
            <a:off x="28575" y="1628775"/>
            <a:ext cx="9115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rgbClr val="376092"/>
                </a:solidFill>
              </a:rPr>
              <a:t>QUALITA’ DEI RAPPORTI AVVIATI </a:t>
            </a:r>
          </a:p>
          <a:p>
            <a:pPr algn="ctr"/>
            <a:r>
              <a:rPr lang="it-IT" sz="2800" b="1">
                <a:solidFill>
                  <a:srgbClr val="376092"/>
                </a:solidFill>
              </a:rPr>
              <a:t>RISPETTO ALLE ASPETTATIVE</a:t>
            </a:r>
          </a:p>
        </p:txBody>
      </p:sp>
      <p:sp>
        <p:nvSpPr>
          <p:cNvPr id="23555" name="Rettangolo 7"/>
          <p:cNvSpPr>
            <a:spLocks noChangeArrowheads="1"/>
          </p:cNvSpPr>
          <p:nvPr/>
        </p:nvSpPr>
        <p:spPr bwMode="auto">
          <a:xfrm>
            <a:off x="0" y="4868863"/>
            <a:ext cx="91440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800" b="1">
                <a:solidFill>
                  <a:srgbClr val="376092"/>
                </a:solidFill>
                <a:ea typeface="SimSun" pitchFamily="2" charset="-122"/>
              </a:rPr>
              <a:t>LE AZIENDE CHE HANNO RISPOSTO, HANNO VALUTATO LE ASPETTATIVE </a:t>
            </a:r>
          </a:p>
          <a:p>
            <a:pPr algn="ctr"/>
            <a:r>
              <a:rPr lang="it-IT" sz="2800" b="1">
                <a:solidFill>
                  <a:srgbClr val="FF0000"/>
                </a:solidFill>
                <a:ea typeface="SimSun" pitchFamily="2" charset="-122"/>
              </a:rPr>
              <a:t>CONFORMI per IL 55,71 </a:t>
            </a:r>
          </a:p>
          <a:p>
            <a:pPr algn="ctr"/>
            <a:r>
              <a:rPr lang="it-IT" sz="2800" b="1">
                <a:solidFill>
                  <a:srgbClr val="FF0000"/>
                </a:solidFill>
                <a:ea typeface="SimSun" pitchFamily="2" charset="-122"/>
              </a:rPr>
              <a:t>SUPERIORI per IL 37,14%</a:t>
            </a:r>
          </a:p>
        </p:txBody>
      </p:sp>
      <p:pic>
        <p:nvPicPr>
          <p:cNvPr id="2355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092825"/>
            <a:ext cx="84963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Immagine 2"/>
          <p:cNvPicPr>
            <a:picLocks noChangeAspect="1"/>
          </p:cNvPicPr>
          <p:nvPr/>
        </p:nvPicPr>
        <p:blipFill>
          <a:blip r:embed="rId4" cstate="print"/>
          <a:srcRect l="27119" t="2908" r="9212" b="15115"/>
          <a:stretch>
            <a:fillRect/>
          </a:stretch>
        </p:blipFill>
        <p:spPr bwMode="auto">
          <a:xfrm>
            <a:off x="2771775" y="2708275"/>
            <a:ext cx="4392613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Immagin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287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4578" name="Rettangolo 9"/>
          <p:cNvSpPr>
            <a:spLocks noChangeArrowheads="1"/>
          </p:cNvSpPr>
          <p:nvPr/>
        </p:nvSpPr>
        <p:spPr bwMode="auto">
          <a:xfrm>
            <a:off x="28575" y="1484313"/>
            <a:ext cx="9115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rgbClr val="376092"/>
                </a:solidFill>
              </a:rPr>
              <a:t>QUALI ELEMENTI L'HANNO COLPITA FAVOREVOLMENTE?</a:t>
            </a:r>
            <a:endParaRPr lang="it-IT" sz="2800" b="1">
              <a:solidFill>
                <a:srgbClr val="FF0000"/>
              </a:solidFill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525467" y="2629640"/>
            <a:ext cx="4492594" cy="3238980"/>
            <a:chOff x="3707904" y="2438891"/>
            <a:chExt cx="5328592" cy="3870429"/>
          </a:xfrm>
          <a:effectLst>
            <a:glow rad="101600">
              <a:srgbClr val="FFFFFF">
                <a:alpha val="60000"/>
              </a:srgbClr>
            </a:glow>
          </a:effectLst>
        </p:grpSpPr>
        <p:pic>
          <p:nvPicPr>
            <p:cNvPr id="4" name="Immagine 3"/>
            <p:cNvPicPr>
              <a:picLocks noChangeAspect="1"/>
            </p:cNvPicPr>
            <p:nvPr/>
          </p:nvPicPr>
          <p:blipFill rotWithShape="1">
            <a:blip r:embed="rId3" cstate="print"/>
            <a:srcRect l="1264" t="4308" r="5174" b="3843"/>
            <a:stretch/>
          </p:blipFill>
          <p:spPr>
            <a:xfrm>
              <a:off x="3707904" y="2438891"/>
              <a:ext cx="5328592" cy="3726413"/>
            </a:xfrm>
            <a:prstGeom prst="rect">
              <a:avLst/>
            </a:prstGeom>
            <a:solidFill>
              <a:srgbClr val="FFFFFF"/>
            </a:solidFill>
            <a:effectLst>
              <a:softEdge rad="0"/>
            </a:effectLst>
          </p:spPr>
        </p:pic>
        <p:sp>
          <p:nvSpPr>
            <p:cNvPr id="5" name="Ovale 4"/>
            <p:cNvSpPr/>
            <p:nvPr/>
          </p:nvSpPr>
          <p:spPr>
            <a:xfrm>
              <a:off x="3707904" y="5085184"/>
              <a:ext cx="5328592" cy="122413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800"/>
            </a:p>
          </p:txBody>
        </p:sp>
      </p:grpSp>
      <p:sp>
        <p:nvSpPr>
          <p:cNvPr id="24580" name="Rettangolo 12"/>
          <p:cNvSpPr>
            <a:spLocks noChangeArrowheads="1"/>
          </p:cNvSpPr>
          <p:nvPr/>
        </p:nvSpPr>
        <p:spPr bwMode="auto">
          <a:xfrm>
            <a:off x="5867400" y="2708275"/>
            <a:ext cx="2700338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b="1">
                <a:solidFill>
                  <a:srgbClr val="FF0000"/>
                </a:solidFill>
              </a:rPr>
              <a:t>30% PRESENZA DELLE  </a:t>
            </a:r>
          </a:p>
          <a:p>
            <a:r>
              <a:rPr lang="it-IT" sz="1400" b="1">
                <a:solidFill>
                  <a:srgbClr val="FF0000"/>
                </a:solidFill>
              </a:rPr>
              <a:t>        MARINE ESTERE CON </a:t>
            </a:r>
          </a:p>
          <a:p>
            <a:r>
              <a:rPr lang="it-IT" sz="1400" b="1">
                <a:solidFill>
                  <a:srgbClr val="FF0000"/>
                </a:solidFill>
              </a:rPr>
              <a:t>        LE QUALI SI SONO </a:t>
            </a:r>
          </a:p>
          <a:p>
            <a:r>
              <a:rPr lang="it-IT" sz="1400" b="1">
                <a:solidFill>
                  <a:srgbClr val="FF0000"/>
                </a:solidFill>
              </a:rPr>
              <a:t>        AVUTI CONCRETI </a:t>
            </a:r>
          </a:p>
          <a:p>
            <a:r>
              <a:rPr lang="it-IT" sz="1400" b="1">
                <a:solidFill>
                  <a:srgbClr val="FF0000"/>
                </a:solidFill>
              </a:rPr>
              <a:t>        INCONTRI BILATERALI   </a:t>
            </a:r>
          </a:p>
          <a:p>
            <a:r>
              <a:rPr lang="it-IT" sz="1400" b="1">
                <a:solidFill>
                  <a:srgbClr val="FF0000"/>
                </a:solidFill>
              </a:rPr>
              <a:t>        PRESSO GLI STAND </a:t>
            </a:r>
          </a:p>
          <a:p>
            <a:r>
              <a:rPr lang="it-IT" sz="1400" b="1">
                <a:solidFill>
                  <a:srgbClr val="FF0000"/>
                </a:solidFill>
              </a:rPr>
              <a:t>        AZIENDALI CON</a:t>
            </a:r>
          </a:p>
          <a:p>
            <a:r>
              <a:rPr lang="it-IT" sz="1400" b="1">
                <a:solidFill>
                  <a:srgbClr val="FF0000"/>
                </a:solidFill>
              </a:rPr>
              <a:t>        IL SUPPORTO DEGLI </a:t>
            </a:r>
          </a:p>
          <a:p>
            <a:r>
              <a:rPr lang="it-IT" sz="1400" b="1">
                <a:solidFill>
                  <a:srgbClr val="FF0000"/>
                </a:solidFill>
              </a:rPr>
              <a:t>        ESCORT OFFICER MM </a:t>
            </a:r>
          </a:p>
          <a:p>
            <a:endParaRPr lang="it-IT" sz="1400" b="1">
              <a:solidFill>
                <a:srgbClr val="FF0000"/>
              </a:solidFill>
            </a:endParaRPr>
          </a:p>
          <a:p>
            <a:r>
              <a:rPr lang="it-IT" sz="1400" b="1">
                <a:solidFill>
                  <a:srgbClr val="FF0000"/>
                </a:solidFill>
              </a:rPr>
              <a:t>25% ORGANIZZAZIONE</a:t>
            </a:r>
          </a:p>
          <a:p>
            <a:endParaRPr lang="it-IT" sz="1400" b="1">
              <a:solidFill>
                <a:srgbClr val="FF0000"/>
              </a:solidFill>
            </a:endParaRPr>
          </a:p>
          <a:p>
            <a:r>
              <a:rPr lang="it-IT" sz="1400" b="1">
                <a:solidFill>
                  <a:srgbClr val="FF0000"/>
                </a:solidFill>
              </a:rPr>
              <a:t>10% QUALITA’/QUANTITA’ </a:t>
            </a:r>
          </a:p>
          <a:p>
            <a:r>
              <a:rPr lang="it-IT" sz="1400" b="1">
                <a:solidFill>
                  <a:srgbClr val="FF0000"/>
                </a:solidFill>
              </a:rPr>
              <a:t>        DEGLI ESPOSITORI</a:t>
            </a:r>
          </a:p>
          <a:p>
            <a:endParaRPr lang="it-IT" sz="1400">
              <a:latin typeface="Calibri" pitchFamily="34" charset="0"/>
            </a:endParaRPr>
          </a:p>
        </p:txBody>
      </p:sp>
      <p:pic>
        <p:nvPicPr>
          <p:cNvPr id="2458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092825"/>
            <a:ext cx="84963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Immagin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287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5602" name="Rettangolo 9"/>
          <p:cNvSpPr>
            <a:spLocks noChangeArrowheads="1"/>
          </p:cNvSpPr>
          <p:nvPr/>
        </p:nvSpPr>
        <p:spPr bwMode="auto">
          <a:xfrm>
            <a:off x="28575" y="1484313"/>
            <a:ext cx="9115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rgbClr val="376092"/>
                </a:solidFill>
              </a:rPr>
              <a:t>CRITICITA’ E SUGGERIMENTI</a:t>
            </a:r>
            <a:endParaRPr lang="it-IT" sz="2800" b="1">
              <a:solidFill>
                <a:srgbClr val="FF0000"/>
              </a:solidFill>
            </a:endParaRPr>
          </a:p>
        </p:txBody>
      </p:sp>
      <p:pic>
        <p:nvPicPr>
          <p:cNvPr id="256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092825"/>
            <a:ext cx="84963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2205038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9"/>
          <p:cNvSpPr txBox="1">
            <a:spLocks noChangeArrowheads="1"/>
          </p:cNvSpPr>
          <p:nvPr/>
        </p:nvSpPr>
        <p:spPr bwMode="auto">
          <a:xfrm>
            <a:off x="1187450" y="2276475"/>
            <a:ext cx="67881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  </a:t>
            </a:r>
            <a:r>
              <a:rPr lang="it-IT">
                <a:solidFill>
                  <a:srgbClr val="376092"/>
                </a:solidFill>
              </a:rPr>
              <a:t>Miglioramento servizi di accoglienza, logistici e strutturali</a:t>
            </a:r>
          </a:p>
          <a:p>
            <a:endParaRPr lang="it-IT"/>
          </a:p>
          <a:p>
            <a:r>
              <a:rPr lang="it-IT"/>
              <a:t>  </a:t>
            </a:r>
            <a:r>
              <a:rPr lang="it-IT">
                <a:solidFill>
                  <a:srgbClr val="376092"/>
                </a:solidFill>
              </a:rPr>
              <a:t>Incremento n. degli incontri bilaterali con MM Estere</a:t>
            </a:r>
          </a:p>
          <a:p>
            <a:r>
              <a:rPr lang="it-IT">
                <a:solidFill>
                  <a:srgbClr val="376092"/>
                </a:solidFill>
              </a:rPr>
              <a:t>  in quanto ritenute strategiche alla realizzazione di      </a:t>
            </a:r>
          </a:p>
          <a:p>
            <a:r>
              <a:rPr lang="it-IT">
                <a:solidFill>
                  <a:srgbClr val="376092"/>
                </a:solidFill>
              </a:rPr>
              <a:t>  concrete opportunità di business duale in ambito refitting </a:t>
            </a:r>
          </a:p>
          <a:p>
            <a:r>
              <a:rPr lang="it-IT">
                <a:solidFill>
                  <a:srgbClr val="376092"/>
                </a:solidFill>
              </a:rPr>
              <a:t>  e nuove navi.</a:t>
            </a:r>
          </a:p>
        </p:txBody>
      </p:sp>
      <p:pic>
        <p:nvPicPr>
          <p:cNvPr id="2560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299720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 Box 11"/>
          <p:cNvSpPr txBox="1">
            <a:spLocks noChangeArrowheads="1"/>
          </p:cNvSpPr>
          <p:nvPr/>
        </p:nvSpPr>
        <p:spPr bwMode="auto">
          <a:xfrm>
            <a:off x="900113" y="4292600"/>
            <a:ext cx="7273925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rgbClr val="FF0000"/>
                </a:solidFill>
              </a:rPr>
              <a:t>˃  Intendiamo precisare che tali criticità saranno facilmente superabili grazie alle sinergie </a:t>
            </a:r>
          </a:p>
          <a:p>
            <a:r>
              <a:rPr lang="it-IT" sz="1200" b="1">
                <a:solidFill>
                  <a:srgbClr val="FF0000"/>
                </a:solidFill>
              </a:rPr>
              <a:t>    consolidate che garantiranno migliori condizioni sia in termini di vivibilità all’interno degli </a:t>
            </a:r>
          </a:p>
          <a:p>
            <a:r>
              <a:rPr lang="it-IT" sz="1200" b="1">
                <a:solidFill>
                  <a:srgbClr val="FF0000"/>
                </a:solidFill>
              </a:rPr>
              <a:t>    hangar militari che di gestione dell’informazione e dell’accoglienza dovuti essenzialmente al </a:t>
            </a:r>
          </a:p>
          <a:p>
            <a:r>
              <a:rPr lang="it-IT" sz="1200" b="1">
                <a:solidFill>
                  <a:srgbClr val="FF0000"/>
                </a:solidFill>
              </a:rPr>
              <a:t>    budget disponibile e al forte incremento del numero dei partecipanti registrato nelle ultime </a:t>
            </a:r>
          </a:p>
          <a:p>
            <a:r>
              <a:rPr lang="it-IT" sz="1200" b="1">
                <a:solidFill>
                  <a:srgbClr val="FF0000"/>
                </a:solidFill>
              </a:rPr>
              <a:t>    settimane dall’evento. </a:t>
            </a:r>
          </a:p>
          <a:p>
            <a:endParaRPr lang="it-IT" sz="1200" b="1">
              <a:solidFill>
                <a:srgbClr val="FF0000"/>
              </a:solidFill>
            </a:endParaRPr>
          </a:p>
          <a:p>
            <a:r>
              <a:rPr lang="it-IT" sz="1200" b="1">
                <a:solidFill>
                  <a:srgbClr val="FF0000"/>
                </a:solidFill>
              </a:rPr>
              <a:t>˃ Anche l’aumento del n. di MM estere è per noi motivo di  soddisfazione e stimolo per avere </a:t>
            </a:r>
          </a:p>
          <a:p>
            <a:r>
              <a:rPr lang="it-IT" sz="1200" b="1">
                <a:solidFill>
                  <a:srgbClr val="FF0000"/>
                </a:solidFill>
              </a:rPr>
              <a:t>   individuato il giusto format di evento nazionale a valenza internazionale</a:t>
            </a:r>
          </a:p>
          <a:p>
            <a:endParaRPr lang="it-IT" sz="12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414</Words>
  <Application>Microsoft Office PowerPoint</Application>
  <PresentationFormat>Presentazione su schermo (4:3)</PresentationFormat>
  <Paragraphs>132</Paragraphs>
  <Slides>13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Calibri</vt:lpstr>
      <vt:lpstr>SimSun</vt:lpstr>
      <vt:lpstr>Verdana</vt:lpstr>
      <vt:lpstr>Wingdings</vt:lpstr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Silvia</dc:creator>
  <cp:lastModifiedBy>Silvia</cp:lastModifiedBy>
  <cp:revision>53</cp:revision>
  <dcterms:created xsi:type="dcterms:W3CDTF">2016-05-29T18:08:41Z</dcterms:created>
  <dcterms:modified xsi:type="dcterms:W3CDTF">2016-05-30T13:56:06Z</dcterms:modified>
</cp:coreProperties>
</file>